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797675" cy="985678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49" autoAdjust="0"/>
  </p:normalViewPr>
  <p:slideViewPr>
    <p:cSldViewPr showGuides="1">
      <p:cViewPr>
        <p:scale>
          <a:sx n="90" d="100"/>
          <a:sy n="90" d="100"/>
        </p:scale>
        <p:origin x="8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EA162-C870-42E6-82B1-C0EAE5EC9B57}" type="datetimeFigureOut">
              <a:rPr lang="it-IT" smtClean="0"/>
              <a:t>12/07/2018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1231900"/>
            <a:ext cx="443547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43450"/>
            <a:ext cx="5438775" cy="3881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63075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363075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5553C-DF70-4CCA-92CC-DBF496A99A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50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5553C-DF70-4CCA-92CC-DBF496A99A9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11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9E8714-69D7-4C98-9489-DEFDD2B76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2EF9-4CE5-4DEA-A3A1-709524287B6B}" type="datetimeFigureOut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CBD38F-AE66-4947-8F1C-B8D76D70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76B46F-67B4-4B15-ABB4-2BC806630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DE660-24B3-4FAB-B091-1B663BEDDC3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595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2229C4-45E8-4C24-8109-A4153BF19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0D6CB-5AEB-47A4-8DDE-CE8947CCEF7B}" type="datetimeFigureOut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B364A2-43B8-4149-950C-DC30B95B1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3DE6EA-9CAA-4D5E-8146-F37C378E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37048-FBD3-4E99-B529-8430BC9C7EA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929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EF5DAE-4BF8-4659-97F9-911D57509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79059-8314-4C4A-9E25-B545725FE270}" type="datetimeFigureOut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1C534D-4A0A-45AD-A43A-0EA76402F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795A72-0589-40DE-A10A-AE5266F5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ABDE3-C3D5-414B-9F81-8A26E363819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319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C73460-7F4A-44C1-BE1B-CE6F1E9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90648-0502-4371-9BEF-8C19B9097A56}" type="datetimeFigureOut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986D3E-D857-4715-85B4-AF14DFA3B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3CD101-D909-4832-BF74-D71A372D4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5E0AB-4223-49EB-84ED-F49FD75060F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421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767BD7-05F1-4BDE-8973-05D148FA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7DCD-E911-4242-AE90-DA347D3DDDDD}" type="datetimeFigureOut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4C45BF-560A-4656-847D-FCFC5849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495DF9-0647-4591-8AA5-FF917FE9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DDB70-BF1F-40E5-A3F5-046C2C4379E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11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9F5C33A-AE9A-45C6-BB86-218952BE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4AAD1-BB8F-4A59-8787-1E66CFD8E5BE}" type="datetimeFigureOut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4E4D8E6-E15C-424D-85AF-E8BC58B1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C359917-33B1-4DF4-A858-420153D5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EDCC0-9EBA-47EF-95DF-997B6DA2A45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8293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20EA8B7B-ACF1-439C-8738-91B08D8FF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0ED4E-9DD7-478D-80B4-624CB221B14D}" type="datetimeFigureOut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07733E9E-13FF-446A-B355-914FAC6D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171BD9FB-126C-4D96-A1AC-464AC4E0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39891-309D-4423-874E-7AC29070056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868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BF53951D-4DF8-43D4-B4A6-9EA4CD78E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F7B00-EFE8-4A4E-806A-5E1EF561AFF9}" type="datetimeFigureOut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B833229F-72BF-4373-9FF7-C0BDFD0EA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2A6C6800-C054-4876-AFAB-81CC793F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C783E-9514-4F3B-A1E8-E79AAE487E2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431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9B86B36F-650A-44F1-A1C7-64B42D873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353A5-848E-482A-B80E-8DEA01BC8934}" type="datetimeFigureOut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317E3D6B-4443-43AD-A84F-FAEDBD2B1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D093FFF5-6E4C-43CD-9A92-EA35F8A7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96CC5-BC68-4254-BB2B-64F51153DBE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208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CC66180D-4194-4FEE-9566-F690A0FC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BE502-0392-4887-8BFA-C91D12735B69}" type="datetimeFigureOut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FD3F6480-6F92-475E-88BD-5EFCD751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DD53C3B6-6C2D-42B7-8AAF-F031CF7A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45FC3-565F-4536-8286-D46A40C9BFD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9040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E068747A-A7FC-4F53-9A62-DA2F70AA2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ECD6F-E134-4A13-BB48-0D0C38C4F484}" type="datetimeFigureOut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349B144-3D3C-4AF2-A915-82D309D6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E02932D0-6155-40CF-AF19-3042E7A7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55D73-6B4A-4D6E-8415-F5CF2E88377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39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14FD4B1A-600E-4F82-B891-26BCDABE6C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C5ECB27F-25BD-4EA5-A81D-19BDCA8993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D9FB64-16D3-4731-A1BE-79BAADEB5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0E8493-7FF5-4278-B668-2EE4EE8E7C4F}" type="datetimeFigureOut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574BF1-BF9E-475A-BB93-F328F636F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8809E9-0313-4B61-A6E6-D403BAB08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A7AB595-F020-4A15-B775-4AD04714E89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em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viluppoformazione.it/iscrizione-rispondere-in-modo-adeguato-alle-richieste-dei-mercati-ester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olo 1">
            <a:extLst>
              <a:ext uri="{FF2B5EF4-FFF2-40B4-BE49-F238E27FC236}">
                <a16:creationId xmlns:a16="http://schemas.microsoft.com/office/drawing/2014/main" id="{2E15D849-FBBF-4D78-B846-2DEE481CD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302" y="1628800"/>
            <a:ext cx="8572500" cy="2376264"/>
          </a:xfrm>
        </p:spPr>
        <p:txBody>
          <a:bodyPr/>
          <a:lstStyle/>
          <a:p>
            <a:pPr eaLnBrk="1" hangingPunct="1"/>
            <a:r>
              <a:rPr lang="it-IT" sz="4800" b="1" dirty="0">
                <a:solidFill>
                  <a:srgbClr val="000000"/>
                </a:solidFill>
              </a:rPr>
              <a:t>Rispondere in modo adeguato alle richieste dei mercati esteri</a:t>
            </a:r>
            <a:br>
              <a:rPr lang="it-IT" sz="3600" dirty="0">
                <a:solidFill>
                  <a:srgbClr val="000000"/>
                </a:solidFill>
              </a:rPr>
            </a:br>
            <a:br>
              <a:rPr lang="it-IT" sz="2000" dirty="0">
                <a:solidFill>
                  <a:srgbClr val="000000"/>
                </a:solidFill>
              </a:rPr>
            </a:br>
            <a:r>
              <a:rPr lang="it-IT" sz="2400" dirty="0">
                <a:solidFill>
                  <a:srgbClr val="000000"/>
                </a:solidFill>
              </a:rPr>
              <a:t>Risultati del progetto:</a:t>
            </a:r>
            <a:br>
              <a:rPr lang="it-IT" sz="2400" dirty="0">
                <a:solidFill>
                  <a:srgbClr val="000000"/>
                </a:solidFill>
              </a:rPr>
            </a:br>
            <a:r>
              <a:rPr lang="it-IT" sz="2400" dirty="0">
                <a:solidFill>
                  <a:srgbClr val="000000"/>
                </a:solidFill>
              </a:rPr>
              <a:t>di cosa si tratta; quali sono gli strumenti e come utilizzarli</a:t>
            </a:r>
            <a:br>
              <a:rPr lang="it-IT" altLang="it-IT" sz="2000" dirty="0">
                <a:solidFill>
                  <a:srgbClr val="000000"/>
                </a:solidFill>
              </a:rPr>
            </a:br>
            <a:r>
              <a:rPr lang="it-IT" altLang="it-IT" sz="1000" dirty="0">
                <a:solidFill>
                  <a:srgbClr val="000000"/>
                </a:solidFill>
              </a:rPr>
              <a:t>Workshop finanziato nell’ambito del progetto 5676/1/1284/2016- POR FSE 2014-2020</a:t>
            </a:r>
            <a:endParaRPr lang="it-IT" altLang="it-IT" sz="2400" b="1" dirty="0">
              <a:solidFill>
                <a:srgbClr val="000000"/>
              </a:solidFill>
            </a:endParaRPr>
          </a:p>
        </p:txBody>
      </p:sp>
      <p:sp>
        <p:nvSpPr>
          <p:cNvPr id="2052" name="Sottotitolo 2">
            <a:extLst>
              <a:ext uri="{FF2B5EF4-FFF2-40B4-BE49-F238E27FC236}">
                <a16:creationId xmlns:a16="http://schemas.microsoft.com/office/drawing/2014/main" id="{B42E6A1A-EF3D-47A5-A29C-4D4A7D6E8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513" y="4512846"/>
            <a:ext cx="8642737" cy="1148402"/>
          </a:xfrm>
        </p:spPr>
        <p:txBody>
          <a:bodyPr/>
          <a:lstStyle/>
          <a:p>
            <a:pPr eaLnBrk="1" hangingPunct="1"/>
            <a:r>
              <a:rPr lang="it-IT" altLang="it-IT" sz="2800" b="1" dirty="0">
                <a:solidFill>
                  <a:srgbClr val="000000"/>
                </a:solidFill>
              </a:rPr>
              <a:t>Venerdì 2 febbraio 2018</a:t>
            </a:r>
          </a:p>
          <a:p>
            <a:pPr eaLnBrk="1" hangingPunct="1"/>
            <a:r>
              <a:rPr lang="it-IT" altLang="it-IT" sz="1900" dirty="0">
                <a:solidFill>
                  <a:srgbClr val="000000"/>
                </a:solidFill>
              </a:rPr>
              <a:t>dalle 15,00 alle 19,00</a:t>
            </a:r>
          </a:p>
          <a:p>
            <a:pPr eaLnBrk="1" hangingPunct="1"/>
            <a:r>
              <a:rPr lang="it-IT" sz="1900" dirty="0">
                <a:solidFill>
                  <a:srgbClr val="000000"/>
                </a:solidFill>
              </a:rPr>
              <a:t>Sala convegni c/o </a:t>
            </a:r>
            <a:r>
              <a:rPr lang="it-IT" sz="1900" b="1" dirty="0">
                <a:solidFill>
                  <a:srgbClr val="000000"/>
                </a:solidFill>
              </a:rPr>
              <a:t>La Grapperia Nardini </a:t>
            </a:r>
            <a:r>
              <a:rPr lang="it-IT" sz="1900" dirty="0">
                <a:solidFill>
                  <a:srgbClr val="000000"/>
                </a:solidFill>
              </a:rPr>
              <a:t>- Via B. </a:t>
            </a:r>
            <a:r>
              <a:rPr lang="it-IT" sz="1900" dirty="0" err="1">
                <a:solidFill>
                  <a:srgbClr val="000000"/>
                </a:solidFill>
              </a:rPr>
              <a:t>Ferracina</a:t>
            </a:r>
            <a:r>
              <a:rPr lang="it-IT" sz="1900" dirty="0">
                <a:solidFill>
                  <a:srgbClr val="000000"/>
                </a:solidFill>
              </a:rPr>
              <a:t>, 4 - Bassano del Grappa - VI</a:t>
            </a:r>
            <a:r>
              <a:rPr lang="it-IT" altLang="it-IT" sz="19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053" name="Picture 12">
            <a:extLst>
              <a:ext uri="{FF2B5EF4-FFF2-40B4-BE49-F238E27FC236}">
                <a16:creationId xmlns:a16="http://schemas.microsoft.com/office/drawing/2014/main" id="{C335D8C3-DB21-4428-ABBB-CCAA2B7EA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415" y="6160781"/>
            <a:ext cx="372707" cy="54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10">
            <a:extLst>
              <a:ext uri="{FF2B5EF4-FFF2-40B4-BE49-F238E27FC236}">
                <a16:creationId xmlns:a16="http://schemas.microsoft.com/office/drawing/2014/main" id="{11AD21DF-2DDE-470F-B59D-B793AC10F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96863"/>
            <a:ext cx="2736850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11">
            <a:extLst>
              <a:ext uri="{FF2B5EF4-FFF2-40B4-BE49-F238E27FC236}">
                <a16:creationId xmlns:a16="http://schemas.microsoft.com/office/drawing/2014/main" id="{2C1FFE48-A954-4DFA-B9FD-2A90E0AC5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31" y="240507"/>
            <a:ext cx="28289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B00ACBA-4FAE-4BAE-B2DD-03EA630AB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76" y="6278968"/>
            <a:ext cx="1514644" cy="3837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41D4A27-27F3-4330-8EA7-E43EA16EF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9264" y="6298713"/>
            <a:ext cx="1285595" cy="344208"/>
          </a:xfrm>
          <a:prstGeom prst="rect">
            <a:avLst/>
          </a:prstGeom>
        </p:spPr>
      </p:pic>
      <p:pic>
        <p:nvPicPr>
          <p:cNvPr id="4" name="Picture 3" descr="DNV_GL_LOGO_RGB-0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233" y="6313727"/>
            <a:ext cx="1303403" cy="34654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29AE5F2-061F-4864-9EA2-611DABBCC3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37312"/>
            <a:ext cx="978256" cy="44927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851BF38-7CDF-4B20-8246-3E70D30092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046" y="6278968"/>
            <a:ext cx="1454863" cy="392022"/>
          </a:xfrm>
          <a:prstGeom prst="rect">
            <a:avLst/>
          </a:prstGeom>
        </p:spPr>
      </p:pic>
      <p:pic>
        <p:nvPicPr>
          <p:cNvPr id="18" name="Picture 1" descr="samson-duborg-rankin-91091.jpg">
            <a:extLst>
              <a:ext uri="{FF2B5EF4-FFF2-40B4-BE49-F238E27FC236}">
                <a16:creationId xmlns:a16="http://schemas.microsoft.com/office/drawing/2014/main" id="{1FE37068-37FC-46AB-9798-D94CDAA224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487" y="0"/>
            <a:ext cx="10328077" cy="6885384"/>
          </a:xfrm>
          <a:prstGeom prst="rect">
            <a:avLst/>
          </a:prstGeom>
        </p:spPr>
      </p:pic>
      <p:pic>
        <p:nvPicPr>
          <p:cNvPr id="1027" name="C56D8975-8AAA-48E9-AA95-E5E4DF4E41B0" descr="2C65BB0C-D657-43A6-BA2E-F3F50700FDF7@station">
            <a:extLst>
              <a:ext uri="{FF2B5EF4-FFF2-40B4-BE49-F238E27FC236}">
                <a16:creationId xmlns:a16="http://schemas.microsoft.com/office/drawing/2014/main" id="{34EDB756-C898-4B72-85BE-AB1929D5C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15" y="6377502"/>
            <a:ext cx="953959" cy="26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sellaDiTesto 12">
            <a:extLst>
              <a:ext uri="{FF2B5EF4-FFF2-40B4-BE49-F238E27FC236}">
                <a16:creationId xmlns:a16="http://schemas.microsoft.com/office/drawing/2014/main" id="{70AF2A6D-AEDF-45E6-81EA-802033DA0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2519363"/>
            <a:ext cx="2001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DA0BD97-C7F8-4F06-B05D-A370662AE5F8}"/>
              </a:ext>
            </a:extLst>
          </p:cNvPr>
          <p:cNvSpPr txBox="1"/>
          <p:nvPr/>
        </p:nvSpPr>
        <p:spPr>
          <a:xfrm>
            <a:off x="4764582" y="692696"/>
            <a:ext cx="4230688" cy="60547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it-IT" sz="1108" b="1" dirty="0">
                <a:solidFill>
                  <a:srgbClr val="002060"/>
                </a:solidFill>
              </a:rPr>
              <a:t>Programma della giornata 02.02.2018:</a:t>
            </a:r>
            <a:endParaRPr lang="it-IT" sz="1108" b="1" dirty="0">
              <a:solidFill>
                <a:srgbClr val="002060"/>
              </a:solidFill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it-IT" sz="1108" b="1" dirty="0">
                <a:solidFill>
                  <a:srgbClr val="002060"/>
                </a:solidFill>
              </a:rPr>
              <a:t>Ore 15,00</a:t>
            </a:r>
            <a:r>
              <a:rPr lang="it-IT" sz="1108" dirty="0">
                <a:solidFill>
                  <a:srgbClr val="002060"/>
                </a:solidFill>
              </a:rPr>
              <a:t>: accoglienza ospiti, introduzione argomento da parte del relatore David K. </a:t>
            </a:r>
            <a:r>
              <a:rPr lang="it-IT" sz="1108" dirty="0" err="1">
                <a:solidFill>
                  <a:srgbClr val="002060"/>
                </a:solidFill>
              </a:rPr>
              <a:t>Lind</a:t>
            </a:r>
            <a:endParaRPr lang="it-IT" sz="1108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1108" b="1" dirty="0">
                <a:solidFill>
                  <a:srgbClr val="002060"/>
                </a:solidFill>
              </a:rPr>
              <a:t>Ore 16,00</a:t>
            </a:r>
            <a:r>
              <a:rPr lang="it-IT" sz="1108" dirty="0">
                <a:solidFill>
                  <a:srgbClr val="002060"/>
                </a:solidFill>
              </a:rPr>
              <a:t>: intervento di Alessandro Fumagalli</a:t>
            </a:r>
          </a:p>
          <a:p>
            <a:pPr>
              <a:defRPr/>
            </a:pPr>
            <a:r>
              <a:rPr lang="it-IT" sz="1108" b="1" dirty="0">
                <a:solidFill>
                  <a:srgbClr val="002060"/>
                </a:solidFill>
              </a:rPr>
              <a:t>Ore 17,15:</a:t>
            </a:r>
            <a:r>
              <a:rPr lang="it-IT" sz="1108" dirty="0">
                <a:solidFill>
                  <a:srgbClr val="002060"/>
                </a:solidFill>
              </a:rPr>
              <a:t> tavola rotonda con imprese e esperti</a:t>
            </a:r>
          </a:p>
          <a:p>
            <a:pPr>
              <a:defRPr/>
            </a:pPr>
            <a:r>
              <a:rPr lang="it-IT" sz="1108" b="1" dirty="0">
                <a:solidFill>
                  <a:srgbClr val="002060"/>
                </a:solidFill>
              </a:rPr>
              <a:t>Ore 18,15</a:t>
            </a:r>
            <a:r>
              <a:rPr lang="it-IT" sz="1108" dirty="0">
                <a:solidFill>
                  <a:srgbClr val="002060"/>
                </a:solidFill>
              </a:rPr>
              <a:t>: domande e conclusione lavori</a:t>
            </a:r>
          </a:p>
          <a:p>
            <a:pPr marL="628650" indent="-628650" algn="just">
              <a:defRPr/>
            </a:pPr>
            <a:r>
              <a:rPr lang="it-IT" sz="1108" b="1" dirty="0">
                <a:solidFill>
                  <a:srgbClr val="002060"/>
                </a:solidFill>
              </a:rPr>
              <a:t>Ore 19,00: </a:t>
            </a:r>
            <a:r>
              <a:rPr lang="it-IT" sz="1108" dirty="0">
                <a:solidFill>
                  <a:srgbClr val="002060"/>
                </a:solidFill>
              </a:rPr>
              <a:t>visita antica distilleria, aperitivo conviviale, distribuzione gadget e materiale informativo</a:t>
            </a:r>
          </a:p>
          <a:p>
            <a:pPr>
              <a:defRPr/>
            </a:pPr>
            <a:endParaRPr lang="it-IT" sz="1108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  <a:defRPr/>
            </a:pPr>
            <a:r>
              <a:rPr lang="it-IT" sz="1108" dirty="0">
                <a:solidFill>
                  <a:srgbClr val="002060"/>
                </a:solidFill>
              </a:rPr>
              <a:t>L’evento è organizzato nei locali sottostanti La Grapperia Nardini sul Ponte Vecchio di Bassano del Grappa, sede storica della più antica distilleria d’Italia e l’unica originaria di Bassano. Un luogo dal grande fascino che dal 1779 ha visto susseguirsi i grandi cambiamenti della storia d’Europa, annoverata fra i Locali Storici d’Italia.</a:t>
            </a:r>
          </a:p>
          <a:p>
            <a:pPr algn="ctr">
              <a:defRPr/>
            </a:pPr>
            <a:endParaRPr lang="it-IT" sz="1108" b="1" u="sng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it-IT" sz="1108" b="1" u="sng" dirty="0">
                <a:solidFill>
                  <a:srgbClr val="002060"/>
                </a:solidFill>
              </a:rPr>
              <a:t>MODALITA’ DI ISCRIZIONE</a:t>
            </a:r>
          </a:p>
          <a:p>
            <a:pPr algn="just">
              <a:defRPr/>
            </a:pPr>
            <a:r>
              <a:rPr lang="it-IT" sz="1108" b="1" dirty="0">
                <a:solidFill>
                  <a:srgbClr val="002060"/>
                </a:solidFill>
              </a:rPr>
              <a:t>Il workshop è gratuito ma a numero chiuso con massimo 40 partecipanti. Per informazioni contattare: Marco Franzoni </a:t>
            </a:r>
            <a:r>
              <a:rPr lang="en-US" sz="1108" b="1" dirty="0">
                <a:solidFill>
                  <a:srgbClr val="002060"/>
                </a:solidFill>
              </a:rPr>
              <a:t>Tel. 0444 1832190</a:t>
            </a:r>
            <a:r>
              <a:rPr lang="it-IT" sz="1108" b="1" dirty="0">
                <a:solidFill>
                  <a:srgbClr val="002060"/>
                </a:solidFill>
              </a:rPr>
              <a:t> </a:t>
            </a:r>
            <a:r>
              <a:rPr lang="en-US" sz="1108" b="1" dirty="0">
                <a:solidFill>
                  <a:srgbClr val="002060"/>
                </a:solidFill>
              </a:rPr>
              <a:t>mail </a:t>
            </a:r>
            <a:r>
              <a:rPr lang="en-US" sz="1108" b="1" dirty="0" err="1">
                <a:solidFill>
                  <a:srgbClr val="002060"/>
                </a:solidFill>
              </a:rPr>
              <a:t>formazione.vi@sviluppoformazione.it</a:t>
            </a:r>
            <a:endParaRPr lang="it-IT" sz="1108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831" b="1" dirty="0">
                <a:solidFill>
                  <a:srgbClr val="002060"/>
                </a:solidFill>
              </a:rPr>
              <a:t> </a:t>
            </a:r>
            <a:endParaRPr lang="it-IT" sz="831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it-IT" sz="1015" b="1" u="sng" dirty="0">
                <a:solidFill>
                  <a:srgbClr val="002060"/>
                </a:solidFill>
              </a:rPr>
              <a:t>SCHEDA DI ADESIONE WORKSHOP</a:t>
            </a:r>
            <a:r>
              <a:rPr lang="it-IT" sz="1015" b="1" dirty="0">
                <a:solidFill>
                  <a:srgbClr val="002060"/>
                </a:solidFill>
              </a:rPr>
              <a:t> </a:t>
            </a:r>
          </a:p>
          <a:p>
            <a:pPr algn="ctr">
              <a:defRPr/>
            </a:pPr>
            <a:r>
              <a:rPr lang="it-IT" sz="923" b="1" dirty="0">
                <a:solidFill>
                  <a:srgbClr val="002060"/>
                </a:solidFill>
              </a:rPr>
              <a:t>  </a:t>
            </a:r>
            <a:r>
              <a:rPr lang="it-IT" sz="969" b="1" dirty="0">
                <a:solidFill>
                  <a:srgbClr val="002060"/>
                </a:solidFill>
              </a:rPr>
              <a:t>Per iscriversi inviare il modulo entro il 29 gennaio 2018 via mail a: </a:t>
            </a:r>
            <a:r>
              <a:rPr lang="en-US" sz="1000" b="1" dirty="0" err="1">
                <a:solidFill>
                  <a:srgbClr val="002060"/>
                </a:solidFill>
              </a:rPr>
              <a:t>formazione.vi@sviluppoformazione.it</a:t>
            </a:r>
            <a:r>
              <a:rPr lang="it-IT" sz="969" b="1" dirty="0">
                <a:solidFill>
                  <a:srgbClr val="002060"/>
                </a:solidFill>
              </a:rPr>
              <a:t> oppure link: </a:t>
            </a:r>
            <a:r>
              <a:rPr lang="it-IT" sz="969" b="1" dirty="0">
                <a:solidFill>
                  <a:srgbClr val="002060"/>
                </a:solidFill>
                <a:hlinkClick r:id="rId3"/>
              </a:rPr>
              <a:t>Iscrizione seminario</a:t>
            </a:r>
            <a:endParaRPr lang="it-IT" sz="969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it-IT" sz="969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923" b="1" dirty="0">
                <a:solidFill>
                  <a:srgbClr val="002060"/>
                </a:solidFill>
              </a:rPr>
              <a:t> </a:t>
            </a:r>
          </a:p>
          <a:p>
            <a:pPr>
              <a:defRPr/>
            </a:pPr>
            <a:r>
              <a:rPr lang="it-IT" sz="1015" b="1" dirty="0">
                <a:solidFill>
                  <a:srgbClr val="002060"/>
                </a:solidFill>
              </a:rPr>
              <a:t>Società ____________________________ Telefono ____________________</a:t>
            </a:r>
          </a:p>
          <a:p>
            <a:pPr>
              <a:defRPr/>
            </a:pPr>
            <a:endParaRPr lang="it-IT" sz="1015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1015" b="1" dirty="0">
                <a:solidFill>
                  <a:srgbClr val="002060"/>
                </a:solidFill>
              </a:rPr>
              <a:t>Persona di riferimento ______________ e-mail  _______________________</a:t>
            </a:r>
          </a:p>
          <a:p>
            <a:pPr>
              <a:defRPr/>
            </a:pPr>
            <a:r>
              <a:rPr lang="it-IT" sz="1015" b="1" dirty="0">
                <a:solidFill>
                  <a:srgbClr val="002060"/>
                </a:solidFill>
              </a:rPr>
              <a:t> </a:t>
            </a:r>
          </a:p>
          <a:p>
            <a:pPr>
              <a:defRPr/>
            </a:pPr>
            <a:r>
              <a:rPr lang="it-IT" sz="1015" b="1" dirty="0">
                <a:solidFill>
                  <a:srgbClr val="002060"/>
                </a:solidFill>
              </a:rPr>
              <a:t> Nome dei partecipanti: ___________________________________________</a:t>
            </a:r>
          </a:p>
          <a:p>
            <a:pPr>
              <a:defRPr/>
            </a:pPr>
            <a:r>
              <a:rPr lang="it-IT" sz="1015" b="1" dirty="0">
                <a:solidFill>
                  <a:srgbClr val="002060"/>
                </a:solidFill>
              </a:rPr>
              <a:t>	  </a:t>
            </a:r>
          </a:p>
          <a:p>
            <a:pPr>
              <a:defRPr/>
            </a:pPr>
            <a:r>
              <a:rPr lang="it-IT" sz="1015" b="1" dirty="0">
                <a:solidFill>
                  <a:srgbClr val="002060"/>
                </a:solidFill>
              </a:rPr>
              <a:t>Data  ____________  Timbro e firma: ________________________________</a:t>
            </a:r>
          </a:p>
          <a:p>
            <a:pPr>
              <a:defRPr/>
            </a:pPr>
            <a:r>
              <a:rPr lang="it-IT" sz="969" b="1" dirty="0">
                <a:solidFill>
                  <a:srgbClr val="002060"/>
                </a:solidFill>
              </a:rPr>
              <a:t>  </a:t>
            </a:r>
            <a:endParaRPr lang="it-IT" sz="2585" b="1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it-IT" sz="646" b="1" dirty="0">
                <a:solidFill>
                  <a:srgbClr val="002060"/>
                </a:solidFill>
              </a:rPr>
              <a:t>Il trattamento dei dati avviene con le seguenti modalità: manuale ed informatizzata (p. es. mailing list) e sarà effettuato nel pieno rispetto dei principi di correttezza, liceità e trasparenza e di tutela della Sua Riservatezza e dei Suoi diritti D. </a:t>
            </a:r>
            <a:r>
              <a:rPr lang="it-IT" sz="646" b="1" dirty="0" err="1">
                <a:solidFill>
                  <a:srgbClr val="002060"/>
                </a:solidFill>
              </a:rPr>
              <a:t>Lgs</a:t>
            </a:r>
            <a:r>
              <a:rPr lang="it-IT" sz="646" b="1" dirty="0">
                <a:solidFill>
                  <a:srgbClr val="002060"/>
                </a:solidFill>
              </a:rPr>
              <a:t>. 196/03. Il Titolare del trattamento è Sviluppo Formazione </a:t>
            </a:r>
            <a:r>
              <a:rPr lang="it-IT" sz="646" b="1" dirty="0" err="1">
                <a:solidFill>
                  <a:srgbClr val="002060"/>
                </a:solidFill>
              </a:rPr>
              <a:t>scarl</a:t>
            </a:r>
            <a:r>
              <a:rPr lang="it-IT" sz="646" b="1" dirty="0">
                <a:solidFill>
                  <a:srgbClr val="002060"/>
                </a:solidFill>
              </a:rPr>
              <a:t> e a tale soggetto Lei potrà rivolgersi per far valere i Suoi diritti così come previsti dall’art. 7.</a:t>
            </a:r>
          </a:p>
        </p:txBody>
      </p:sp>
      <p:sp>
        <p:nvSpPr>
          <p:cNvPr id="3076" name="Rettangolo 18">
            <a:extLst>
              <a:ext uri="{FF2B5EF4-FFF2-40B4-BE49-F238E27FC236}">
                <a16:creationId xmlns:a16="http://schemas.microsoft.com/office/drawing/2014/main" id="{CB7D34B8-00B7-48B0-B2B9-2C4EE5B88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49579"/>
            <a:ext cx="4230688" cy="640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ts val="1475"/>
              </a:lnSpc>
            </a:pPr>
            <a:r>
              <a:rPr lang="it-IT" altLang="it-IT" sz="1200" b="1" dirty="0">
                <a:solidFill>
                  <a:srgbClr val="002060"/>
                </a:solidFill>
              </a:rPr>
              <a:t>Presentazione e contenuti dell´evento: </a:t>
            </a:r>
            <a:r>
              <a:rPr lang="it-IT" altLang="it-IT" sz="1050" dirty="0">
                <a:solidFill>
                  <a:srgbClr val="002060"/>
                </a:solidFill>
              </a:rPr>
              <a:t>L’iniziativa nasce per arricchire visione e competenze di imprenditori e manager delle aziende presenti sul territorio del bassanese, fornendo strumenti e consigli pratici per l’approcciare ed incrementare la quota di esportazione sui mercati internazionali. Durante i lavori saranno presentati alcuni casi di successo, analizzando i fattori che hanno favorito l’internazionalizzazione di imprese locali e sulla loro evoluzione positiva sui mercati esteri, senza tralasciare gli elementi che in altri casi sono stati causa di insuccesso o di difficoltà.</a:t>
            </a:r>
          </a:p>
          <a:p>
            <a:pPr algn="just">
              <a:lnSpc>
                <a:spcPts val="1475"/>
              </a:lnSpc>
            </a:pPr>
            <a:endParaRPr lang="it-IT" sz="1000" b="1" dirty="0">
              <a:solidFill>
                <a:srgbClr val="002060"/>
              </a:solidFill>
            </a:endParaRPr>
          </a:p>
          <a:p>
            <a:pPr algn="just">
              <a:lnSpc>
                <a:spcPts val="1475"/>
              </a:lnSpc>
            </a:pPr>
            <a:r>
              <a:rPr lang="it-IT" sz="1200" b="1" dirty="0">
                <a:solidFill>
                  <a:srgbClr val="002060"/>
                </a:solidFill>
              </a:rPr>
              <a:t>Destinatari dell’evento</a:t>
            </a:r>
            <a:r>
              <a:rPr lang="it-IT" sz="1100" b="1" dirty="0">
                <a:solidFill>
                  <a:srgbClr val="002060"/>
                </a:solidFill>
              </a:rPr>
              <a:t>: </a:t>
            </a:r>
            <a:r>
              <a:rPr lang="it-IT" sz="1050" dirty="0">
                <a:solidFill>
                  <a:srgbClr val="002060"/>
                </a:solidFill>
              </a:rPr>
              <a:t>la giornata è dedicata a coloro che sono interessati a migliorare la comprensione e la gestione dei processi di internazionalizzazione dell’impresa: Imprenditori di piccole e medie imprese, Responsabili Marketing e Vendite, Area Manager Estero, Responsabili Pianificazione Strategica, Responsabili Business </a:t>
            </a:r>
            <a:r>
              <a:rPr lang="it-IT" sz="1050" dirty="0" err="1">
                <a:solidFill>
                  <a:srgbClr val="002060"/>
                </a:solidFill>
              </a:rPr>
              <a:t>Units</a:t>
            </a:r>
            <a:r>
              <a:rPr lang="it-IT" sz="1050" dirty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ts val="1475"/>
              </a:lnSpc>
            </a:pPr>
            <a:endParaRPr lang="it-IT" altLang="it-IT" sz="400" b="1" dirty="0">
              <a:solidFill>
                <a:srgbClr val="002060"/>
              </a:solidFill>
            </a:endParaRPr>
          </a:p>
          <a:p>
            <a:pPr algn="just">
              <a:lnSpc>
                <a:spcPts val="1475"/>
              </a:lnSpc>
            </a:pPr>
            <a:r>
              <a:rPr lang="it-IT" altLang="it-IT" sz="1200" b="1" dirty="0">
                <a:solidFill>
                  <a:srgbClr val="002060"/>
                </a:solidFill>
              </a:rPr>
              <a:t>Relatori:</a:t>
            </a:r>
          </a:p>
          <a:p>
            <a:pPr algn="just">
              <a:lnSpc>
                <a:spcPts val="1475"/>
              </a:lnSpc>
            </a:pPr>
            <a:r>
              <a:rPr lang="en-US" altLang="it-IT" sz="1200" b="1" dirty="0">
                <a:solidFill>
                  <a:srgbClr val="002060"/>
                </a:solidFill>
              </a:rPr>
              <a:t>David K. LIND (Managing Director ELECTRIC FOX)</a:t>
            </a:r>
          </a:p>
          <a:p>
            <a:pPr algn="just">
              <a:lnSpc>
                <a:spcPts val="1475"/>
              </a:lnSpc>
            </a:pPr>
            <a:r>
              <a:rPr lang="en-US" altLang="it-IT" sz="1200" b="1" u="sng" dirty="0">
                <a:solidFill>
                  <a:srgbClr val="002060"/>
                </a:solidFill>
              </a:rPr>
              <a:t>«By failing to plan, you are planning to fail»</a:t>
            </a:r>
            <a:endParaRPr lang="it-IT" altLang="it-IT" sz="1200" b="1" u="sng" dirty="0">
              <a:solidFill>
                <a:srgbClr val="002060"/>
              </a:solidFill>
            </a:endParaRPr>
          </a:p>
          <a:p>
            <a:pPr algn="just">
              <a:lnSpc>
                <a:spcPts val="1475"/>
              </a:lnSpc>
            </a:pPr>
            <a:r>
              <a:rPr lang="it-IT" altLang="it-IT" sz="1200" b="1" dirty="0">
                <a:solidFill>
                  <a:srgbClr val="002060"/>
                </a:solidFill>
              </a:rPr>
              <a:t>Alessandro FUMAGALLI (PANGEA STUDIO ASSOCIATO)</a:t>
            </a:r>
          </a:p>
          <a:p>
            <a:pPr algn="just">
              <a:lnSpc>
                <a:spcPts val="1475"/>
              </a:lnSpc>
            </a:pPr>
            <a:r>
              <a:rPr lang="it-IT" altLang="it-IT" sz="1200" b="1" u="sng" dirty="0">
                <a:solidFill>
                  <a:srgbClr val="002060"/>
                </a:solidFill>
              </a:rPr>
              <a:t>«Sviluppo internazionale: scenario 2020 (Casi pratici)»</a:t>
            </a:r>
          </a:p>
          <a:p>
            <a:pPr algn="just">
              <a:spcAft>
                <a:spcPts val="0"/>
              </a:spcAft>
            </a:pPr>
            <a:endParaRPr lang="en-US" altLang="it-IT" sz="1200" b="1" u="sng" dirty="0">
              <a:solidFill>
                <a:srgbClr val="00206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it-IT" altLang="it-IT" sz="1200" b="1" dirty="0">
                <a:solidFill>
                  <a:srgbClr val="002060"/>
                </a:solidFill>
              </a:rPr>
              <a:t>Daranno il loro contributo alla discussione:</a:t>
            </a:r>
          </a:p>
          <a:p>
            <a:pPr algn="just">
              <a:spcAft>
                <a:spcPts val="0"/>
              </a:spcAft>
            </a:pPr>
            <a:r>
              <a:rPr lang="it-IT" altLang="it-IT" sz="1100" b="1" dirty="0">
                <a:solidFill>
                  <a:srgbClr val="002060"/>
                </a:solidFill>
              </a:rPr>
              <a:t>- Mauro A. DEL PUP (Risk Manager Senior)</a:t>
            </a:r>
          </a:p>
          <a:p>
            <a:pPr algn="just">
              <a:spcAft>
                <a:spcPts val="0"/>
              </a:spcAft>
            </a:pPr>
            <a:r>
              <a:rPr lang="it-IT" altLang="it-IT" sz="1100" b="1" u="sng" dirty="0">
                <a:solidFill>
                  <a:srgbClr val="002060"/>
                </a:solidFill>
              </a:rPr>
              <a:t>«L’internazionalizzazione vista da un risk manager»</a:t>
            </a:r>
          </a:p>
          <a:p>
            <a:pPr algn="just">
              <a:spcAft>
                <a:spcPts val="0"/>
              </a:spcAft>
            </a:pPr>
            <a:r>
              <a:rPr lang="it-IT" altLang="it-IT" sz="1100" b="1" dirty="0">
                <a:solidFill>
                  <a:srgbClr val="002060"/>
                </a:solidFill>
              </a:rPr>
              <a:t>- Gregorio ORLANDI (Enterprise </a:t>
            </a:r>
            <a:r>
              <a:rPr lang="it-IT" altLang="it-IT" sz="1100" b="1" dirty="0" err="1">
                <a:solidFill>
                  <a:srgbClr val="002060"/>
                </a:solidFill>
              </a:rPr>
              <a:t>Customer</a:t>
            </a:r>
            <a:r>
              <a:rPr lang="it-IT" altLang="it-IT" sz="1100" b="1" dirty="0">
                <a:solidFill>
                  <a:srgbClr val="002060"/>
                </a:solidFill>
              </a:rPr>
              <a:t> </a:t>
            </a:r>
            <a:r>
              <a:rPr lang="it-IT" altLang="it-IT" sz="1100" b="1" dirty="0" err="1">
                <a:solidFill>
                  <a:srgbClr val="002060"/>
                </a:solidFill>
              </a:rPr>
              <a:t>Responsible</a:t>
            </a:r>
            <a:r>
              <a:rPr lang="it-IT" altLang="it-IT" sz="1100" b="1" dirty="0">
                <a:solidFill>
                  <a:srgbClr val="002060"/>
                </a:solidFill>
              </a:rPr>
              <a:t>, DNV GL)</a:t>
            </a:r>
          </a:p>
          <a:p>
            <a:pPr algn="just">
              <a:spcAft>
                <a:spcPts val="0"/>
              </a:spcAft>
            </a:pPr>
            <a:r>
              <a:rPr lang="it-IT" altLang="it-IT" sz="1100" b="1" u="sng" dirty="0">
                <a:solidFill>
                  <a:srgbClr val="002060"/>
                </a:solidFill>
              </a:rPr>
              <a:t>«Industria 4.0 per essere competitivi sui mercati esteri»</a:t>
            </a:r>
          </a:p>
          <a:p>
            <a:pPr algn="just">
              <a:spcAft>
                <a:spcPts val="0"/>
              </a:spcAft>
            </a:pPr>
            <a:r>
              <a:rPr lang="it-IT" altLang="it-IT" sz="1100" b="1" dirty="0">
                <a:solidFill>
                  <a:srgbClr val="002060"/>
                </a:solidFill>
              </a:rPr>
              <a:t>-Alberto ARBOIT (Corporate Coordinator </a:t>
            </a:r>
            <a:r>
              <a:rPr lang="it-IT" altLang="it-IT" sz="1100" b="1" dirty="0" err="1">
                <a:solidFill>
                  <a:srgbClr val="002060"/>
                </a:solidFill>
              </a:rPr>
              <a:t>Wall</a:t>
            </a:r>
            <a:r>
              <a:rPr lang="it-IT" altLang="it-IT" sz="1100" b="1" dirty="0">
                <a:solidFill>
                  <a:srgbClr val="002060"/>
                </a:solidFill>
              </a:rPr>
              <a:t> Street </a:t>
            </a:r>
            <a:r>
              <a:rPr lang="it-IT" altLang="it-IT" sz="1100" b="1" dirty="0" err="1">
                <a:solidFill>
                  <a:srgbClr val="002060"/>
                </a:solidFill>
              </a:rPr>
              <a:t>B.d.G</a:t>
            </a:r>
            <a:r>
              <a:rPr lang="it-IT" altLang="it-IT" sz="1100" b="1" dirty="0">
                <a:solidFill>
                  <a:srgbClr val="002060"/>
                </a:solidFill>
              </a:rPr>
              <a:t>.)</a:t>
            </a:r>
            <a:endParaRPr lang="it-IT" altLang="it-IT" sz="1100" b="1" i="1" dirty="0">
              <a:solidFill>
                <a:srgbClr val="00206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it-IT" altLang="it-IT" sz="1100" b="1" u="sng" dirty="0">
                <a:solidFill>
                  <a:srgbClr val="002060"/>
                </a:solidFill>
              </a:rPr>
              <a:t>«Strumenti innovativi per migliorare le proprie competenze»</a:t>
            </a:r>
          </a:p>
          <a:p>
            <a:pPr algn="just">
              <a:spcAft>
                <a:spcPts val="0"/>
              </a:spcAft>
            </a:pPr>
            <a:r>
              <a:rPr lang="en-US" altLang="it-IT" sz="1100" b="1" dirty="0">
                <a:solidFill>
                  <a:srgbClr val="002060"/>
                </a:solidFill>
              </a:rPr>
              <a:t>-Antonio GUARDA NARDINI (</a:t>
            </a:r>
            <a:r>
              <a:rPr lang="it-IT" altLang="it-IT" sz="1100" b="1" dirty="0">
                <a:solidFill>
                  <a:srgbClr val="002060"/>
                </a:solidFill>
              </a:rPr>
              <a:t>Responsabile mercati esteri Ditta Bortolo Nardini</a:t>
            </a:r>
            <a:r>
              <a:rPr lang="en-US" altLang="it-IT" sz="1100" b="1" dirty="0">
                <a:solidFill>
                  <a:srgbClr val="002060"/>
                </a:solidFill>
              </a:rPr>
              <a:t>)</a:t>
            </a:r>
            <a:r>
              <a:rPr lang="it-IT" altLang="it-IT" sz="1100" b="1" dirty="0">
                <a:solidFill>
                  <a:srgbClr val="002060"/>
                </a:solidFill>
              </a:rPr>
              <a:t> </a:t>
            </a:r>
            <a:r>
              <a:rPr lang="it-IT" altLang="it-IT" sz="1100" b="1" i="1" u="sng" dirty="0">
                <a:solidFill>
                  <a:srgbClr val="002060"/>
                </a:solidFill>
              </a:rPr>
              <a:t>«Caso studio: la grappa sui mercati internazionali»</a:t>
            </a:r>
          </a:p>
          <a:p>
            <a:pPr algn="just">
              <a:spcAft>
                <a:spcPts val="0"/>
              </a:spcAft>
            </a:pPr>
            <a:endParaRPr lang="en-US" altLang="it-IT" sz="1100" b="1" i="1" u="sng" dirty="0">
              <a:solidFill>
                <a:srgbClr val="002060"/>
              </a:solidFill>
            </a:endParaRPr>
          </a:p>
          <a:p>
            <a:pPr algn="just">
              <a:lnSpc>
                <a:spcPts val="1475"/>
              </a:lnSpc>
            </a:pPr>
            <a:r>
              <a:rPr lang="it-IT" altLang="it-IT" sz="1200" b="1" dirty="0">
                <a:solidFill>
                  <a:srgbClr val="002060"/>
                </a:solidFill>
              </a:rPr>
              <a:t>Moderatore dell’evento:</a:t>
            </a:r>
          </a:p>
          <a:p>
            <a:pPr algn="just">
              <a:lnSpc>
                <a:spcPts val="1475"/>
              </a:lnSpc>
            </a:pPr>
            <a:r>
              <a:rPr lang="it-IT" altLang="it-IT" sz="1200" b="1" dirty="0">
                <a:solidFill>
                  <a:srgbClr val="002060"/>
                </a:solidFill>
              </a:rPr>
              <a:t>Stefano CONDOLUCI (Sviluppo Formazione)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08F74E0-4B0F-4B8A-ABA0-AC863352E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49579"/>
            <a:ext cx="2236513" cy="5252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Microsoft Office PowerPoint</Application>
  <PresentationFormat>Presentazione su schermo (4:3)</PresentationFormat>
  <Paragraphs>51</Paragraphs>
  <Slides>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Segoe UI</vt:lpstr>
      <vt:lpstr>Times New Roman</vt:lpstr>
      <vt:lpstr>Tema di Office</vt:lpstr>
      <vt:lpstr>Rispondere in modo adeguato alle richieste dei mercati esteri  Risultati del progetto: di cosa si tratta; quali sono gli strumenti e come utilizzarli Workshop finanziato nell’ambito del progetto 5676/1/1284/2016- POR FSE 2014-2020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franzoni</dc:creator>
  <cp:lastModifiedBy>Valentina Benacchio</cp:lastModifiedBy>
  <cp:revision>148</cp:revision>
  <cp:lastPrinted>2017-06-13T13:13:03Z</cp:lastPrinted>
  <dcterms:created xsi:type="dcterms:W3CDTF">2012-02-02T08:58:13Z</dcterms:created>
  <dcterms:modified xsi:type="dcterms:W3CDTF">2018-07-12T15:32:59Z</dcterms:modified>
</cp:coreProperties>
</file>